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59" r:id="rId6"/>
    <p:sldId id="286" r:id="rId7"/>
    <p:sldId id="287" r:id="rId8"/>
    <p:sldId id="288" r:id="rId9"/>
    <p:sldId id="289" r:id="rId10"/>
    <p:sldId id="290" r:id="rId11"/>
    <p:sldId id="291" r:id="rId12"/>
    <p:sldId id="262" r:id="rId13"/>
    <p:sldId id="263" r:id="rId14"/>
    <p:sldId id="260" r:id="rId15"/>
    <p:sldId id="265" r:id="rId16"/>
    <p:sldId id="285" r:id="rId17"/>
    <p:sldId id="284" r:id="rId18"/>
    <p:sldId id="266" r:id="rId19"/>
    <p:sldId id="264" r:id="rId20"/>
    <p:sldId id="267" r:id="rId21"/>
    <p:sldId id="261" r:id="rId22"/>
    <p:sldId id="268" r:id="rId23"/>
    <p:sldId id="270" r:id="rId24"/>
    <p:sldId id="272" r:id="rId25"/>
    <p:sldId id="273" r:id="rId26"/>
    <p:sldId id="275" r:id="rId27"/>
    <p:sldId id="276" r:id="rId28"/>
    <p:sldId id="277" r:id="rId29"/>
    <p:sldId id="278" r:id="rId30"/>
    <p:sldId id="298" r:id="rId31"/>
    <p:sldId id="296" r:id="rId32"/>
    <p:sldId id="297" r:id="rId33"/>
    <p:sldId id="281" r:id="rId34"/>
    <p:sldId id="282" r:id="rId35"/>
    <p:sldId id="283" r:id="rId36"/>
    <p:sldId id="292" r:id="rId37"/>
    <p:sldId id="293" r:id="rId38"/>
    <p:sldId id="295" r:id="rId39"/>
    <p:sldId id="294" r:id="rId40"/>
    <p:sldId id="299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50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99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63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4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242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4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42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16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58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40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F51DD-B5DE-4C37-99E1-69907A45F50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22EA8-C53D-4FBC-83DF-DE162444A8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7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Симбиогенез</a:t>
            </a:r>
            <a:r>
              <a:rPr lang="ru-RU" dirty="0" smtClean="0"/>
              <a:t> и Фотосинтез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39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95" y="436116"/>
            <a:ext cx="9593488" cy="61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96" y="323641"/>
            <a:ext cx="10072300" cy="62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8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https://words-storage.s3.eu-central-1.amazonaws.com/production/article_images/5a392cbd2685b200284518b6/ff52bb69-45fa-48cf-ac4f-a25f9d99f92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0" y="256970"/>
            <a:ext cx="10832690" cy="642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0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s://e7.pngegg.com/pngimages/159/332/png-clipart-chloroplast-synthesis-ribosome-stroma-thylakoid-chloroplast-s-cell-are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16" y="196645"/>
            <a:ext cx="10740368" cy="64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84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Фотосинтез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1190" y="2887509"/>
            <a:ext cx="6909619" cy="878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 smtClean="0"/>
              <a:t>6СО</a:t>
            </a:r>
            <a:r>
              <a:rPr lang="en-US" sz="4000" baseline="-25000" dirty="0" smtClean="0">
                <a:sym typeface="Wingdings" panose="05000000000000000000" pitchFamily="2" charset="2"/>
              </a:rPr>
              <a:t>2</a:t>
            </a:r>
            <a:r>
              <a:rPr lang="ru-RU" sz="4000" dirty="0" smtClean="0"/>
              <a:t> + 6 </a:t>
            </a:r>
            <a:r>
              <a:rPr lang="en-US" sz="4000" dirty="0" smtClean="0"/>
              <a:t>H</a:t>
            </a:r>
            <a:r>
              <a:rPr lang="en-US" sz="4000" baseline="-25000" dirty="0" smtClean="0">
                <a:sym typeface="Wingdings" panose="05000000000000000000" pitchFamily="2" charset="2"/>
              </a:rPr>
              <a:t>2</a:t>
            </a:r>
            <a:r>
              <a:rPr lang="en-US" sz="4000" dirty="0" smtClean="0"/>
              <a:t>O </a:t>
            </a:r>
            <a:r>
              <a:rPr lang="en-US" sz="4000" dirty="0" smtClean="0">
                <a:sym typeface="Wingdings" panose="05000000000000000000" pitchFamily="2" charset="2"/>
              </a:rPr>
              <a:t> C</a:t>
            </a:r>
            <a:r>
              <a:rPr lang="en-US" sz="4000" baseline="-25000" dirty="0" smtClean="0">
                <a:sym typeface="Wingdings" panose="05000000000000000000" pitchFamily="2" charset="2"/>
              </a:rPr>
              <a:t>6</a:t>
            </a:r>
            <a:r>
              <a:rPr lang="en-US" sz="4000" dirty="0" smtClean="0">
                <a:sym typeface="Wingdings" panose="05000000000000000000" pitchFamily="2" charset="2"/>
              </a:rPr>
              <a:t>H</a:t>
            </a:r>
            <a:r>
              <a:rPr lang="en-US" sz="4000" baseline="-25000" dirty="0" smtClean="0">
                <a:sym typeface="Wingdings" panose="05000000000000000000" pitchFamily="2" charset="2"/>
              </a:rPr>
              <a:t>12</a:t>
            </a:r>
            <a:r>
              <a:rPr lang="en-US" sz="4000" dirty="0" smtClean="0">
                <a:sym typeface="Wingdings" panose="05000000000000000000" pitchFamily="2" charset="2"/>
              </a:rPr>
              <a:t>O</a:t>
            </a:r>
            <a:r>
              <a:rPr lang="en-US" sz="4000" baseline="-25000" dirty="0" smtClean="0">
                <a:sym typeface="Wingdings" panose="05000000000000000000" pitchFamily="2" charset="2"/>
              </a:rPr>
              <a:t>6</a:t>
            </a:r>
            <a:r>
              <a:rPr lang="en-US" sz="4000" dirty="0" smtClean="0">
                <a:sym typeface="Wingdings" panose="05000000000000000000" pitchFamily="2" charset="2"/>
              </a:rPr>
              <a:t> + 6O</a:t>
            </a:r>
            <a:r>
              <a:rPr lang="en-US" sz="4000" baseline="-25000" dirty="0" smtClean="0">
                <a:sym typeface="Wingdings" panose="05000000000000000000" pitchFamily="2" charset="2"/>
              </a:rPr>
              <a:t>2</a:t>
            </a:r>
            <a:endParaRPr lang="ru-RU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215531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Хлорофилл</a:t>
            </a:r>
            <a:endParaRPr lang="ru-RU" dirty="0"/>
          </a:p>
        </p:txBody>
      </p:sp>
      <p:pic>
        <p:nvPicPr>
          <p:cNvPr id="9220" name="Picture 4" descr="https://www.thoughtco.com/thmb/1f2zZe8KaF7MnfvOhGlDg_BY9HE=/1500x550/filters:no_upscale():max_bytes(150000):strip_icc()/chlorophyll-58b5f5395f9b5860462e041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3434"/>
            <a:ext cx="10515600" cy="38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6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https://cf.ppt-online.org/files/slide/m/mrRXYGg7koOFqEv6sPcfJWDMbCBw4K35Nit2pT/slide-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39" y="144591"/>
            <a:ext cx="8819536" cy="66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78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https://cf.ppt-online.org/files/slide/m/mrRXYGg7koOFqEv6sPcfJWDMbCBw4K35Nit2pT/slide-1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4" y="125360"/>
            <a:ext cx="8976852" cy="673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13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 </a:t>
            </a:r>
            <a:r>
              <a:rPr lang="ru-RU" dirty="0" smtClean="0"/>
              <a:t>схема</a:t>
            </a:r>
            <a:endParaRPr lang="ru-RU" dirty="0"/>
          </a:p>
        </p:txBody>
      </p:sp>
      <p:pic>
        <p:nvPicPr>
          <p:cNvPr id="10242" name="Picture 2" descr="https://econet.ru/uploads/pictures/242979/content_0e10d351e54944be9a181d5e4f1b4d31_1__econet_ru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597" y="1304514"/>
            <a:ext cx="7718806" cy="53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9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8" name="Picture 4" descr="https://upload.wikimedia.org/wikipedia/commons/thumb/4/49/Thylakoid_membrane_3.svg/1280px-Thylakoid_membrane_3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65" y="237306"/>
            <a:ext cx="11133429" cy="634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Прокариотический</a:t>
            </a:r>
            <a:r>
              <a:rPr lang="ru-RU" dirty="0" smtClean="0"/>
              <a:t> мир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49345" y="3575767"/>
            <a:ext cx="6693310" cy="63244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Смешная картинка про бактерий и архей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33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https://lightsciencetech.com/wp-content/uploads/2021/03/Screenshot-2021-03-03-at-09.39.53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8"/>
          <a:stretch/>
        </p:blipFill>
        <p:spPr bwMode="auto">
          <a:xfrm>
            <a:off x="1632153" y="141434"/>
            <a:ext cx="8603228" cy="651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67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s://ykl-res.azureedge.net/f535a3e1-3fb4-4c39-a50d-7d8b4f61c699/shutterstock290826602w44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79" y="365125"/>
            <a:ext cx="8835041" cy="62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9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9451" y="3039499"/>
            <a:ext cx="10515600" cy="1325563"/>
          </a:xfrm>
        </p:spPr>
        <p:txBody>
          <a:bodyPr/>
          <a:lstStyle/>
          <a:p>
            <a:r>
              <a:rPr lang="ru-RU" dirty="0" smtClean="0"/>
              <a:t>Световая фаза!?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5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83309" y="3108325"/>
            <a:ext cx="10515600" cy="1325563"/>
          </a:xfrm>
        </p:spPr>
        <p:txBody>
          <a:bodyPr/>
          <a:lstStyle/>
          <a:p>
            <a:r>
              <a:rPr lang="ru-RU" dirty="0" err="1" smtClean="0"/>
              <a:t>Темновая</a:t>
            </a:r>
            <a:r>
              <a:rPr lang="ru-RU" dirty="0" smtClean="0"/>
              <a:t> фаза!?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0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Протеобактерии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52187" y="5838059"/>
            <a:ext cx="3468329" cy="60294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Кишечная палочка</a:t>
            </a:r>
            <a:endParaRPr lang="ru-RU" dirty="0"/>
          </a:p>
        </p:txBody>
      </p:sp>
      <p:pic>
        <p:nvPicPr>
          <p:cNvPr id="17410" name="Picture 2" descr="Escherichia col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98"/>
          <a:stretch/>
        </p:blipFill>
        <p:spPr bwMode="auto">
          <a:xfrm>
            <a:off x="5462536" y="893764"/>
            <a:ext cx="6078077" cy="441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4638" y="2646209"/>
            <a:ext cx="4156256" cy="1325563"/>
          </a:xfrm>
        </p:spPr>
        <p:txBody>
          <a:bodyPr/>
          <a:lstStyle/>
          <a:p>
            <a:r>
              <a:rPr lang="ru-RU" dirty="0" smtClean="0"/>
              <a:t>Кто кого съел!?</a:t>
            </a:r>
            <a:endParaRPr lang="ru-RU" dirty="0"/>
          </a:p>
        </p:txBody>
      </p:sp>
      <p:pic>
        <p:nvPicPr>
          <p:cNvPr id="14338" name="Picture 2" descr="http://2.bp.blogspot.com/_FeaU01D-3wI/TCR9N5ZgX2I/AAAAAAAABsg/opmEec5giRQ/s1600/Keeling+2004+Am+J+Bot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03" y="230893"/>
            <a:ext cx="5299587" cy="643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ядро-то откуда?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94406" y="6068242"/>
            <a:ext cx="3084871" cy="612775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Планктомицеты</a:t>
            </a:r>
            <a:endParaRPr lang="ru-RU" dirty="0"/>
          </a:p>
        </p:txBody>
      </p:sp>
      <p:pic>
        <p:nvPicPr>
          <p:cNvPr id="16386" name="Picture 2" descr="https://upload.wikimedia.org/wikipedia/commons/1/11/Lee_bmccellbio_2009_gemmata_obscuriglobus_budding_fig4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13" y="1612490"/>
            <a:ext cx="4903788" cy="423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Вирус коровьей осп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6" y="1531315"/>
            <a:ext cx="5615960" cy="431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1777180" y="6068243"/>
            <a:ext cx="3084871" cy="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Коровья оспа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65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Или само!?</a:t>
            </a:r>
            <a:endParaRPr lang="ru-RU" dirty="0"/>
          </a:p>
        </p:txBody>
      </p:sp>
      <p:pic>
        <p:nvPicPr>
          <p:cNvPr id="4" name="Picture 2" descr="https://archaea.univie.ac.at/fileadmin/_processed_/csm_2020_01_15_Prometheoarchaeum_75_de8ab3d55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81" y="1997384"/>
            <a:ext cx="6079370" cy="434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1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Биотехнология микроводорослей</a:t>
            </a:r>
            <a:endParaRPr lang="ru-RU" dirty="0"/>
          </a:p>
        </p:txBody>
      </p:sp>
      <p:pic>
        <p:nvPicPr>
          <p:cNvPr id="5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44" y="1458829"/>
            <a:ext cx="5199063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50" y="1458829"/>
            <a:ext cx="4929187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26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Биотехнология микроводорослей</a:t>
            </a:r>
            <a:endParaRPr lang="ru-RU" dirty="0"/>
          </a:p>
        </p:txBody>
      </p:sp>
      <p:pic>
        <p:nvPicPr>
          <p:cNvPr id="6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876925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2"/>
          <p:cNvSpPr>
            <a:spLocks noChangeArrowheads="1"/>
          </p:cNvSpPr>
          <p:nvPr/>
        </p:nvSpPr>
        <p:spPr bwMode="auto">
          <a:xfrm>
            <a:off x="7029808" y="3597684"/>
            <a:ext cx="480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ru-RU" sz="2800" dirty="0">
                <a:solidFill>
                  <a:srgbClr val="202122"/>
                </a:solidFill>
                <a:latin typeface="Arial" panose="020B0604020202020204" pitchFamily="34" charset="0"/>
              </a:rPr>
              <a:t>N</a:t>
            </a:r>
            <a:r>
              <a:rPr lang="pt-BR" altLang="ru-RU" sz="28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</a:t>
            </a:r>
            <a:r>
              <a:rPr lang="pt-BR" altLang="ru-RU" sz="2800" dirty="0">
                <a:solidFill>
                  <a:srgbClr val="202122"/>
                </a:solidFill>
                <a:latin typeface="Arial" panose="020B0604020202020204" pitchFamily="34" charset="0"/>
              </a:rPr>
              <a:t> + 8H</a:t>
            </a:r>
            <a:r>
              <a:rPr lang="pt-BR" altLang="ru-RU" sz="2800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+</a:t>
            </a:r>
            <a:r>
              <a:rPr lang="pt-BR" altLang="ru-RU" sz="2800" dirty="0">
                <a:solidFill>
                  <a:srgbClr val="202122"/>
                </a:solidFill>
                <a:latin typeface="Arial" panose="020B0604020202020204" pitchFamily="34" charset="0"/>
              </a:rPr>
              <a:t> + 8e</a:t>
            </a:r>
            <a:r>
              <a:rPr lang="pt-BR" altLang="ru-RU" sz="2800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-</a:t>
            </a:r>
            <a:r>
              <a:rPr lang="pt-BR" altLang="ru-RU" sz="2800" dirty="0">
                <a:solidFill>
                  <a:srgbClr val="202122"/>
                </a:solidFill>
                <a:latin typeface="Arial" panose="020B0604020202020204" pitchFamily="34" charset="0"/>
              </a:rPr>
              <a:t> → 2NH</a:t>
            </a:r>
            <a:r>
              <a:rPr lang="pt-BR" altLang="ru-RU" sz="28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3</a:t>
            </a:r>
            <a:r>
              <a:rPr lang="pt-BR" altLang="ru-RU" sz="2800" dirty="0">
                <a:solidFill>
                  <a:srgbClr val="202122"/>
                </a:solidFill>
                <a:latin typeface="Arial" panose="020B0604020202020204" pitchFamily="34" charset="0"/>
              </a:rPr>
              <a:t> + H</a:t>
            </a:r>
            <a:r>
              <a:rPr lang="pt-BR" altLang="ru-RU" sz="28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</a:t>
            </a:r>
            <a:endParaRPr lang="ru-RU" altLang="ru-RU" sz="2800" dirty="0"/>
          </a:p>
        </p:txBody>
      </p:sp>
    </p:spTree>
    <p:extLst>
      <p:ext uri="{BB962C8B-B14F-4D97-AF65-F5344CB8AC3E}">
        <p14:creationId xmlns:p14="http://schemas.microsoft.com/office/powerpoint/2010/main" val="12282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Симбиогенез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18542"/>
            <a:ext cx="5297129" cy="2766040"/>
          </a:xfrm>
        </p:spPr>
        <p:txBody>
          <a:bodyPr/>
          <a:lstStyle/>
          <a:p>
            <a:r>
              <a:rPr lang="ru-RU" dirty="0" smtClean="0"/>
              <a:t>Во всех </a:t>
            </a:r>
            <a:r>
              <a:rPr lang="ru-RU" dirty="0" err="1" smtClean="0"/>
              <a:t>двумембранных</a:t>
            </a:r>
            <a:r>
              <a:rPr lang="ru-RU" dirty="0" smtClean="0"/>
              <a:t> органоидов содержится ДНК</a:t>
            </a:r>
          </a:p>
          <a:p>
            <a:r>
              <a:rPr lang="ru-RU" dirty="0" smtClean="0"/>
              <a:t>Наличие собственных рибосом, схожих с бактериальными</a:t>
            </a:r>
          </a:p>
          <a:p>
            <a:r>
              <a:rPr lang="ru-RU" dirty="0" err="1" smtClean="0"/>
              <a:t>Полуавтономность</a:t>
            </a:r>
            <a:endParaRPr lang="ru-RU" dirty="0"/>
          </a:p>
        </p:txBody>
      </p:sp>
      <p:pic>
        <p:nvPicPr>
          <p:cNvPr id="1026" name="Picture 2" descr="https://ai-news.ru/images/posts/pimg2/pimg2-8619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18" y="2090583"/>
            <a:ext cx="5447904" cy="36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56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Биотопливо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96" y="365125"/>
            <a:ext cx="6457265" cy="429408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37" y="3888002"/>
            <a:ext cx="6561252" cy="20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Фармацевтическая промышленность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969" y="1733798"/>
            <a:ext cx="5738159" cy="44431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0" y="1733798"/>
            <a:ext cx="5924220" cy="44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Фармацевтическая промышленность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4" y="1525825"/>
            <a:ext cx="6770514" cy="49509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238" y="1525825"/>
            <a:ext cx="5088664" cy="50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5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Биотехнология</a:t>
            </a:r>
            <a:br>
              <a:rPr lang="ru-RU" dirty="0" smtClean="0"/>
            </a:br>
            <a:r>
              <a:rPr lang="ru-RU" dirty="0" smtClean="0"/>
              <a:t>микроводорослей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8" y="1965325"/>
            <a:ext cx="6509195" cy="4405312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95" y="365125"/>
            <a:ext cx="4261104" cy="3200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33" y="3702202"/>
            <a:ext cx="5252661" cy="301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2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Aspergillus </a:t>
            </a:r>
            <a:r>
              <a:rPr lang="en-US" i="1" dirty="0" err="1"/>
              <a:t>niger</a:t>
            </a:r>
            <a:r>
              <a:rPr lang="en-US" dirty="0"/>
              <a:t> </a:t>
            </a:r>
            <a:endParaRPr lang="ru-RU" dirty="0"/>
          </a:p>
        </p:txBody>
      </p:sp>
      <p:pic>
        <p:nvPicPr>
          <p:cNvPr id="7170" name="Picture 2" descr="https://eda-land.ru/images/article/thumb/715-0/2018/06/limonnaya-kislota-osobennosti-i-primenenie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2" y="1901953"/>
            <a:ext cx="68103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avatars.dzeninfra.ru/get-zen_doc/1899089/pub_60168d59123cc8767c9ad2d4_60168e8e123cc8767c9d1a87/scale_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802" y="797145"/>
            <a:ext cx="4957198" cy="573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2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Антибиотики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788" y="1402836"/>
            <a:ext cx="6854353" cy="51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9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Пища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35" y="1882596"/>
            <a:ext cx="4351338" cy="4351338"/>
          </a:xfrm>
        </p:spPr>
      </p:pic>
      <p:pic>
        <p:nvPicPr>
          <p:cNvPr id="1026" name="Picture 2" descr="https://www.aqa.ru/photos/data/media/1/aqa.ru-201710102253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53" y="1558056"/>
            <a:ext cx="5409482" cy="461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502" y="1382503"/>
            <a:ext cx="2675762" cy="26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Системы замкнутого цикла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84" y="2176526"/>
            <a:ext cx="7853467" cy="43046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74" y="264108"/>
            <a:ext cx="4503590" cy="30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5" y="187473"/>
            <a:ext cx="6056675" cy="45425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33" y="2458727"/>
            <a:ext cx="7620392" cy="42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Очистка сточных 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825625"/>
            <a:ext cx="5981700" cy="44862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12" y="1825624"/>
            <a:ext cx="59817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Локиархеи</a:t>
            </a:r>
            <a:endParaRPr lang="ru-RU" dirty="0"/>
          </a:p>
        </p:txBody>
      </p:sp>
      <p:pic>
        <p:nvPicPr>
          <p:cNvPr id="15362" name="Picture 2" descr="https://archaea.univie.ac.at/fileadmin/_processed_/csm_2020_01_15_Prometheoarchaeum_75_de8ab3d55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066" y="1690688"/>
            <a:ext cx="6593611" cy="47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23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Странное….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64" y="1690688"/>
            <a:ext cx="6021562" cy="3090012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910264" y="5177401"/>
            <a:ext cx="7973962" cy="99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 smtClean="0"/>
              <a:t>Это одна клетка!</a:t>
            </a:r>
          </a:p>
          <a:p>
            <a:pPr marL="0" indent="0" algn="ctr">
              <a:buNone/>
            </a:pPr>
            <a:r>
              <a:rPr lang="en-US" i="1" dirty="0" err="1"/>
              <a:t>Valonia</a:t>
            </a:r>
            <a:r>
              <a:rPr lang="en-US" i="1" dirty="0"/>
              <a:t> </a:t>
            </a:r>
            <a:r>
              <a:rPr lang="en-US" i="1" dirty="0" err="1"/>
              <a:t>ventricosa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0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Цианобактерии</a:t>
            </a:r>
            <a:endParaRPr lang="ru-RU" dirty="0"/>
          </a:p>
        </p:txBody>
      </p:sp>
      <p:pic>
        <p:nvPicPr>
          <p:cNvPr id="2050" name="Picture 2" descr="https://naked-science.ru/wp-content/uploads/2017/03/field_image_2401285296_57f4963b2d_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0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63" y="552434"/>
            <a:ext cx="9728171" cy="58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44" y="394429"/>
            <a:ext cx="10249281" cy="61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2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89" y="345266"/>
            <a:ext cx="10190287" cy="61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2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864" y="0"/>
            <a:ext cx="10515600" cy="1325563"/>
          </a:xfrm>
        </p:spPr>
        <p:txBody>
          <a:bodyPr/>
          <a:lstStyle/>
          <a:p>
            <a:r>
              <a:rPr lang="ru-RU" dirty="0" err="1" smtClean="0"/>
              <a:t>Осцилятории</a:t>
            </a:r>
            <a:r>
              <a:rPr lang="ru-RU" dirty="0" smtClean="0"/>
              <a:t> способны к движению</a:t>
            </a:r>
            <a:endParaRPr lang="ru-RU" dirty="0"/>
          </a:p>
        </p:txBody>
      </p:sp>
      <p:pic>
        <p:nvPicPr>
          <p:cNvPr id="4" name="JcwbkznjhbzGjkpt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9226" y="1133010"/>
            <a:ext cx="7072876" cy="53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4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109</Words>
  <Application>Microsoft Office PowerPoint</Application>
  <PresentationFormat>Широкоэкранный</PresentationFormat>
  <Paragraphs>39</Paragraphs>
  <Slides>40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Тема Office</vt:lpstr>
      <vt:lpstr>Симбиогенез и Фотосинтез</vt:lpstr>
      <vt:lpstr>Прокариотический мир</vt:lpstr>
      <vt:lpstr>Симбиогенез</vt:lpstr>
      <vt:lpstr>Локиархеи</vt:lpstr>
      <vt:lpstr>Цианобактерии</vt:lpstr>
      <vt:lpstr>Презентация PowerPoint</vt:lpstr>
      <vt:lpstr>Презентация PowerPoint</vt:lpstr>
      <vt:lpstr>Презентация PowerPoint</vt:lpstr>
      <vt:lpstr>Осцилятории способны к движению</vt:lpstr>
      <vt:lpstr>Презентация PowerPoint</vt:lpstr>
      <vt:lpstr>Презентация PowerPoint</vt:lpstr>
      <vt:lpstr>Презентация PowerPoint</vt:lpstr>
      <vt:lpstr>Презентация PowerPoint</vt:lpstr>
      <vt:lpstr>Фотосинтез</vt:lpstr>
      <vt:lpstr>Хлорофилл</vt:lpstr>
      <vt:lpstr>Презентация PowerPoint</vt:lpstr>
      <vt:lpstr>Презентация PowerPoint</vt:lpstr>
      <vt:lpstr>Z схема</vt:lpstr>
      <vt:lpstr>Презентация PowerPoint</vt:lpstr>
      <vt:lpstr>Презентация PowerPoint</vt:lpstr>
      <vt:lpstr>Презентация PowerPoint</vt:lpstr>
      <vt:lpstr>Световая фаза!?</vt:lpstr>
      <vt:lpstr>Темновая фаза!?</vt:lpstr>
      <vt:lpstr>Протеобактерии</vt:lpstr>
      <vt:lpstr>Кто кого съел!?</vt:lpstr>
      <vt:lpstr>А ядро-то откуда?</vt:lpstr>
      <vt:lpstr>Или само!?</vt:lpstr>
      <vt:lpstr>Биотехнология микроводорослей</vt:lpstr>
      <vt:lpstr>Биотехнология микроводорослей</vt:lpstr>
      <vt:lpstr>Биотопливо</vt:lpstr>
      <vt:lpstr>Фармацевтическая промышленность</vt:lpstr>
      <vt:lpstr>Фармацевтическая промышленность</vt:lpstr>
      <vt:lpstr>Биотехнология микроводорослей</vt:lpstr>
      <vt:lpstr>Aspergillus niger </vt:lpstr>
      <vt:lpstr>Антибиотики</vt:lpstr>
      <vt:lpstr>Пища</vt:lpstr>
      <vt:lpstr>Системы замкнутого цикла</vt:lpstr>
      <vt:lpstr>Презентация PowerPoint</vt:lpstr>
      <vt:lpstr>Очистка сточных вод</vt:lpstr>
      <vt:lpstr>Странное….</vt:lpstr>
    </vt:vector>
  </TitlesOfParts>
  <Company>School57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Чернов Тимур Александрович</dc:creator>
  <cp:lastModifiedBy>Чернов Тимур Александрович</cp:lastModifiedBy>
  <cp:revision>14</cp:revision>
  <dcterms:created xsi:type="dcterms:W3CDTF">2022-11-24T09:23:32Z</dcterms:created>
  <dcterms:modified xsi:type="dcterms:W3CDTF">2022-11-24T16:05:51Z</dcterms:modified>
</cp:coreProperties>
</file>